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92" autoAdjust="0"/>
  </p:normalViewPr>
  <p:slideViewPr>
    <p:cSldViewPr>
      <p:cViewPr varScale="1">
        <p:scale>
          <a:sx n="66" d="100"/>
          <a:sy n="66" d="100"/>
        </p:scale>
        <p:origin x="5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82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11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39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27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16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8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92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64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13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13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77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09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rcadodenoticias.com.ar/wp-content/uploads/2019/08/CITTI-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4704"/>
            <a:ext cx="890218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8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860415" y="2194349"/>
            <a:ext cx="2413036" cy="1629106"/>
            <a:chOff x="1940755" y="2217740"/>
            <a:chExt cx="2413036" cy="162910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755" y="2217740"/>
              <a:ext cx="2413036" cy="162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CuadroTexto"/>
            <p:cNvSpPr txBox="1"/>
            <p:nvPr/>
          </p:nvSpPr>
          <p:spPr>
            <a:xfrm>
              <a:off x="2411760" y="2708920"/>
              <a:ext cx="15750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>
                  <a:solidFill>
                    <a:srgbClr val="FF0000"/>
                  </a:solidFill>
                </a:rPr>
                <a:t>¿Cómo?</a:t>
              </a:r>
            </a:p>
          </p:txBody>
        </p:sp>
      </p:grp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6"/>
          <a:stretch/>
        </p:blipFill>
        <p:spPr>
          <a:xfrm>
            <a:off x="788350" y="215619"/>
            <a:ext cx="1242483" cy="2209676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6031548" y="143054"/>
            <a:ext cx="29878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1400" dirty="0"/>
              <a:t>2001 - Utah </a:t>
            </a:r>
          </a:p>
          <a:p>
            <a:r>
              <a:rPr lang="es-AR" sz="1400" dirty="0"/>
              <a:t>17 expertos en desarrollo de software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-14251" y="269616"/>
            <a:ext cx="1255992" cy="684667"/>
            <a:chOff x="1661624" y="368068"/>
            <a:chExt cx="1255992" cy="6846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4"/>
            <a:stretch/>
          </p:blipFill>
          <p:spPr bwMode="auto">
            <a:xfrm>
              <a:off x="1661624" y="368068"/>
              <a:ext cx="1255992" cy="68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1820364" y="477039"/>
              <a:ext cx="102344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ES"/>
              </a:defPPr>
              <a:lvl1pPr>
                <a:defRPr sz="1100">
                  <a:solidFill>
                    <a:prstClr val="black"/>
                  </a:solidFill>
                </a:defRPr>
              </a:lvl1pPr>
            </a:lstStyle>
            <a:p>
              <a:pPr algn="ctr"/>
              <a:r>
                <a:rPr lang="es-AR" dirty="0"/>
                <a:t>Es muy bueno programando</a:t>
              </a: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-133162" y="1327646"/>
            <a:ext cx="1250830" cy="684667"/>
            <a:chOff x="1661624" y="368068"/>
            <a:chExt cx="1250830" cy="684667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84"/>
            <a:stretch/>
          </p:blipFill>
          <p:spPr bwMode="auto">
            <a:xfrm>
              <a:off x="1661624" y="368068"/>
              <a:ext cx="1250830" cy="68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8 CuadroTexto"/>
            <p:cNvSpPr txBox="1"/>
            <p:nvPr/>
          </p:nvSpPr>
          <p:spPr>
            <a:xfrm>
              <a:off x="1820364" y="399997"/>
              <a:ext cx="102344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ES"/>
              </a:defPPr>
              <a:lvl1pPr>
                <a:defRPr sz="1100">
                  <a:solidFill>
                    <a:prstClr val="black"/>
                  </a:solidFill>
                </a:defRPr>
              </a:lvl1pPr>
            </a:lstStyle>
            <a:p>
              <a:pPr algn="ctr"/>
              <a:r>
                <a:rPr lang="es-AR" dirty="0"/>
                <a:t>Recién graduada en Sistemas</a:t>
              </a: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-380045" y="4566368"/>
            <a:ext cx="2236158" cy="1264851"/>
            <a:chOff x="6091709" y="1502873"/>
            <a:chExt cx="2236158" cy="126485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147" y="1502873"/>
              <a:ext cx="523761" cy="67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13 Grupo"/>
            <p:cNvGrpSpPr/>
            <p:nvPr/>
          </p:nvGrpSpPr>
          <p:grpSpPr>
            <a:xfrm>
              <a:off x="6091709" y="2182023"/>
              <a:ext cx="2236158" cy="585701"/>
              <a:chOff x="4119700" y="797886"/>
              <a:chExt cx="2236158" cy="585701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02" t="20202" r="3784" b="8410"/>
              <a:stretch/>
            </p:blipFill>
            <p:spPr bwMode="auto">
              <a:xfrm>
                <a:off x="4119700" y="805617"/>
                <a:ext cx="2236158" cy="577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12 CuadroTexto"/>
              <p:cNvSpPr txBox="1"/>
              <p:nvPr/>
            </p:nvSpPr>
            <p:spPr>
              <a:xfrm>
                <a:off x="4559326" y="797886"/>
                <a:ext cx="1356906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200" dirty="0"/>
                  <a:t>Tío Roberto</a:t>
                </a:r>
              </a:p>
              <a:p>
                <a:pPr algn="ctr"/>
                <a:r>
                  <a:rPr lang="es-AR" sz="1050" dirty="0"/>
                  <a:t>Programador en ‘90</a:t>
                </a:r>
              </a:p>
            </p:txBody>
          </p:sp>
        </p:grpSp>
      </p:grpSp>
      <p:sp>
        <p:nvSpPr>
          <p:cNvPr id="4" name="3 Llamada ovalada"/>
          <p:cNvSpPr/>
          <p:nvPr/>
        </p:nvSpPr>
        <p:spPr>
          <a:xfrm>
            <a:off x="-396398" y="3404600"/>
            <a:ext cx="2026142" cy="1051265"/>
          </a:xfrm>
          <a:prstGeom prst="wedgeEllipseCallout">
            <a:avLst>
              <a:gd name="adj1" fmla="val 7777"/>
              <a:gd name="adj2" fmla="val 695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AR" sz="1200" i="1" dirty="0">
                <a:solidFill>
                  <a:prstClr val="black"/>
                </a:solidFill>
              </a:rPr>
              <a:t>“En mi época se estimaba al inicio y planificaba todo el Proyecto.” </a:t>
            </a:r>
            <a:endParaRPr lang="es-AR" sz="1200" i="1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23" y="852283"/>
            <a:ext cx="475036" cy="101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" name="2047 Grupo"/>
          <p:cNvGrpSpPr/>
          <p:nvPr/>
        </p:nvGrpSpPr>
        <p:grpSpPr>
          <a:xfrm>
            <a:off x="5400600" y="2088420"/>
            <a:ext cx="3563888" cy="1521455"/>
            <a:chOff x="5580112" y="3013611"/>
            <a:chExt cx="3563888" cy="153733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3013611"/>
              <a:ext cx="3563888" cy="1537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30 CuadroTexto"/>
            <p:cNvSpPr txBox="1"/>
            <p:nvPr/>
          </p:nvSpPr>
          <p:spPr>
            <a:xfrm>
              <a:off x="5796136" y="3232947"/>
              <a:ext cx="2952328" cy="964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s-AR" sz="1400" dirty="0">
                  <a:latin typeface="Book Antiqua" panose="02040602050305030304" pitchFamily="18" charset="0"/>
                </a:rPr>
                <a:t>Personas </a:t>
              </a:r>
              <a:r>
                <a:rPr lang="es-AR" sz="1400" i="1" dirty="0">
                  <a:latin typeface="Book Antiqua" panose="02040602050305030304" pitchFamily="18" charset="0"/>
                </a:rPr>
                <a:t>vs</a:t>
              </a:r>
              <a:r>
                <a:rPr lang="es-AR" sz="1400" dirty="0">
                  <a:latin typeface="Book Antiqua" panose="02040602050305030304" pitchFamily="18" charset="0"/>
                </a:rPr>
                <a:t> Procesos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AR" sz="1400" dirty="0" err="1">
                  <a:latin typeface="Book Antiqua" panose="02040602050305030304" pitchFamily="18" charset="0"/>
                </a:rPr>
                <a:t>Soft</a:t>
              </a:r>
              <a:r>
                <a:rPr lang="es-AR" sz="1400" dirty="0">
                  <a:latin typeface="Book Antiqua" panose="02040602050305030304" pitchFamily="18" charset="0"/>
                </a:rPr>
                <a:t> funcionando </a:t>
              </a:r>
              <a:r>
                <a:rPr lang="es-AR" sz="1400" i="1" dirty="0">
                  <a:latin typeface="Book Antiqua" panose="02040602050305030304" pitchFamily="18" charset="0"/>
                </a:rPr>
                <a:t>vs</a:t>
              </a:r>
              <a:r>
                <a:rPr lang="es-AR" sz="1400" dirty="0">
                  <a:latin typeface="Book Antiqua" panose="02040602050305030304" pitchFamily="18" charset="0"/>
                </a:rPr>
                <a:t> </a:t>
              </a:r>
              <a:r>
                <a:rPr lang="es-AR" sz="1400" dirty="0" err="1">
                  <a:latin typeface="Book Antiqua" panose="02040602050305030304" pitchFamily="18" charset="0"/>
                </a:rPr>
                <a:t>document</a:t>
              </a:r>
              <a:endParaRPr lang="es-AR" sz="1400" dirty="0">
                <a:latin typeface="Book Antiqua" panose="02040602050305030304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s-AR" sz="1400" dirty="0" err="1">
                  <a:latin typeface="Book Antiqua" panose="02040602050305030304" pitchFamily="18" charset="0"/>
                </a:rPr>
                <a:t>Colab</a:t>
              </a:r>
              <a:r>
                <a:rPr lang="es-AR" sz="1400" dirty="0">
                  <a:latin typeface="Book Antiqua" panose="02040602050305030304" pitchFamily="18" charset="0"/>
                </a:rPr>
                <a:t> con Cliente </a:t>
              </a:r>
              <a:r>
                <a:rPr lang="es-AR" sz="1400" i="1" dirty="0">
                  <a:latin typeface="Book Antiqua" panose="02040602050305030304" pitchFamily="18" charset="0"/>
                </a:rPr>
                <a:t>vs</a:t>
              </a:r>
              <a:r>
                <a:rPr lang="es-AR" sz="1400" dirty="0">
                  <a:latin typeface="Book Antiqua" panose="02040602050305030304" pitchFamily="18" charset="0"/>
                </a:rPr>
                <a:t> contrato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AR" sz="1400" dirty="0">
                  <a:latin typeface="Book Antiqua" panose="02040602050305030304" pitchFamily="18" charset="0"/>
                </a:rPr>
                <a:t>Respuesta a Cambio </a:t>
              </a:r>
              <a:r>
                <a:rPr lang="es-AR" sz="1400" i="1" dirty="0">
                  <a:latin typeface="Book Antiqua" panose="02040602050305030304" pitchFamily="18" charset="0"/>
                </a:rPr>
                <a:t>vs</a:t>
              </a:r>
              <a:r>
                <a:rPr lang="es-AR" sz="1400" dirty="0">
                  <a:latin typeface="Book Antiqua" panose="02040602050305030304" pitchFamily="18" charset="0"/>
                </a:rPr>
                <a:t> Plan</a:t>
              </a:r>
            </a:p>
          </p:txBody>
        </p:sp>
      </p:grpSp>
      <p:pic>
        <p:nvPicPr>
          <p:cNvPr id="25" name="2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928" y="1793716"/>
            <a:ext cx="1290602" cy="557873"/>
          </a:xfrm>
          <a:prstGeom prst="rect">
            <a:avLst/>
          </a:prstGeom>
        </p:spPr>
      </p:pic>
      <p:grpSp>
        <p:nvGrpSpPr>
          <p:cNvPr id="2049" name="2048 Grupo"/>
          <p:cNvGrpSpPr/>
          <p:nvPr/>
        </p:nvGrpSpPr>
        <p:grpSpPr>
          <a:xfrm>
            <a:off x="6403642" y="3717032"/>
            <a:ext cx="2791188" cy="2628473"/>
            <a:chOff x="6372200" y="3536831"/>
            <a:chExt cx="2791188" cy="2628473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3536831"/>
              <a:ext cx="2791188" cy="262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17 Rectángulo"/>
            <p:cNvSpPr/>
            <p:nvPr/>
          </p:nvSpPr>
          <p:spPr>
            <a:xfrm>
              <a:off x="6484774" y="4040887"/>
              <a:ext cx="250315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s-AR" sz="1400" dirty="0">
                  <a:solidFill>
                    <a:prstClr val="black"/>
                  </a:solidFill>
                </a:rPr>
                <a:t>Ciclos cortos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s-AR" sz="1400" dirty="0">
                  <a:solidFill>
                    <a:prstClr val="black"/>
                  </a:solidFill>
                </a:rPr>
                <a:t>Desarrollo incremental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s-AR" sz="1400" dirty="0">
                  <a:solidFill>
                    <a:prstClr val="black"/>
                  </a:solidFill>
                </a:rPr>
                <a:t>Flexibilidad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s-AR" sz="1400" dirty="0">
                  <a:solidFill>
                    <a:prstClr val="black"/>
                  </a:solidFill>
                </a:rPr>
                <a:t>Reajuste continuo del proceso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s-AR" sz="1400" dirty="0">
                  <a:solidFill>
                    <a:prstClr val="black"/>
                  </a:solidFill>
                </a:rPr>
                <a:t>Respuesta al cambio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s-AR" sz="1400" dirty="0">
                  <a:solidFill>
                    <a:prstClr val="black"/>
                  </a:solidFill>
                </a:rPr>
                <a:t>Equipos multidisciplinarios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s-AR" sz="1400" dirty="0">
                  <a:solidFill>
                    <a:prstClr val="black"/>
                  </a:solidFill>
                </a:rPr>
                <a:t>Incluir al cliente en equipo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86" y="6309320"/>
            <a:ext cx="11557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8" b="39864"/>
          <a:stretch/>
        </p:blipFill>
        <p:spPr>
          <a:xfrm>
            <a:off x="4788024" y="404664"/>
            <a:ext cx="1953629" cy="111017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6"/>
          <a:stretch/>
        </p:blipFill>
        <p:spPr>
          <a:xfrm>
            <a:off x="2906505" y="910021"/>
            <a:ext cx="2858334" cy="3020211"/>
          </a:xfrm>
          <a:prstGeom prst="rect">
            <a:avLst/>
          </a:prstGeom>
        </p:spPr>
      </p:pic>
      <p:pic>
        <p:nvPicPr>
          <p:cNvPr id="5" name="Picture 2" descr="\\PCW7\Trabajo\Dropbox\Capacitaciones\CIITI19\imagenes\3 sin título_20191107055457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0165" r="31130" b="58114"/>
          <a:stretch/>
        </p:blipFill>
        <p:spPr bwMode="auto">
          <a:xfrm>
            <a:off x="6640511" y="858835"/>
            <a:ext cx="1084065" cy="76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22 Grupo"/>
          <p:cNvGrpSpPr/>
          <p:nvPr/>
        </p:nvGrpSpPr>
        <p:grpSpPr>
          <a:xfrm>
            <a:off x="1940435" y="4426230"/>
            <a:ext cx="3134525" cy="1839278"/>
            <a:chOff x="3283389" y="3940756"/>
            <a:chExt cx="3134525" cy="183927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87043">
              <a:off x="5152513" y="3940756"/>
              <a:ext cx="713152" cy="1168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25 CuadroTexto"/>
            <p:cNvSpPr txBox="1"/>
            <p:nvPr/>
          </p:nvSpPr>
          <p:spPr>
            <a:xfrm rot="20938710">
              <a:off x="3283389" y="4333484"/>
              <a:ext cx="313452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/>
                <a:t>Crisis del Software</a:t>
              </a:r>
            </a:p>
            <a:p>
              <a:r>
                <a:rPr lang="es-AR" sz="1400" dirty="0"/>
                <a:t>Problemas: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AR" sz="1400" dirty="0"/>
                <a:t>Malas estimaciones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AR" sz="1400" dirty="0"/>
                <a:t>Rigidez ante el cambio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AR" sz="1400" dirty="0"/>
                <a:t>No se entrega lo prometido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AR" sz="1400" dirty="0"/>
                <a:t>Problemas de calidad, tiempo, costo</a:t>
              </a:r>
            </a:p>
          </p:txBody>
        </p:sp>
      </p:grpSp>
      <p:sp>
        <p:nvSpPr>
          <p:cNvPr id="38" name="37 CuadroTexto"/>
          <p:cNvSpPr txBox="1"/>
          <p:nvPr/>
        </p:nvSpPr>
        <p:spPr>
          <a:xfrm rot="20914608">
            <a:off x="1691759" y="3867144"/>
            <a:ext cx="339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rgbClr val="C00000"/>
                </a:solidFill>
              </a:rPr>
              <a:t>Desarrollar software no es como fabricar autos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23014" b="32199"/>
          <a:stretch/>
        </p:blipFill>
        <p:spPr bwMode="auto">
          <a:xfrm>
            <a:off x="4751764" y="3390505"/>
            <a:ext cx="2062566" cy="186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9 Imagen">
            <a:extLst>
              <a:ext uri="{FF2B5EF4-FFF2-40B4-BE49-F238E27FC236}">
                <a16:creationId xmlns:a16="http://schemas.microsoft.com/office/drawing/2014/main" id="{C44B6655-E71D-4FEA-9D3A-A5FDDE1BA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1" t="17249" b="18982"/>
          <a:stretch/>
        </p:blipFill>
        <p:spPr>
          <a:xfrm>
            <a:off x="2179132" y="523502"/>
            <a:ext cx="2125933" cy="140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FA3FB3-9B5D-4CA1-A908-6393781F6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407" y="1272001"/>
            <a:ext cx="752475" cy="1200150"/>
          </a:xfrm>
          <a:prstGeom prst="rect">
            <a:avLst/>
          </a:prstGeom>
        </p:spPr>
      </p:pic>
      <p:pic>
        <p:nvPicPr>
          <p:cNvPr id="2054" name="Picture 6" descr="\\PCW7\Trabajo\Dropbox\Capacitaciones\CIITI19\imagenes\12 sin título_201911070647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11392">
            <a:off x="443925" y="1510441"/>
            <a:ext cx="2154714" cy="30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86" y="6309320"/>
            <a:ext cx="11557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8EAB349-15F6-4013-87FD-B1401519619A}"/>
              </a:ext>
            </a:extLst>
          </p:cNvPr>
          <p:cNvSpPr txBox="1"/>
          <p:nvPr/>
        </p:nvSpPr>
        <p:spPr>
          <a:xfrm>
            <a:off x="1064012" y="204167"/>
            <a:ext cx="3579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/>
              <a:t>Avanzaban en el desarrollo, </a:t>
            </a:r>
            <a:br>
              <a:rPr lang="es-AR" i="1" dirty="0"/>
            </a:br>
            <a:r>
              <a:rPr lang="es-AR" i="1" dirty="0"/>
              <a:t>entregaban producto en tiempo pero </a:t>
            </a:r>
            <a:r>
              <a:rPr lang="es-AR" b="1" i="1" dirty="0">
                <a:solidFill>
                  <a:srgbClr val="FF0000"/>
                </a:solidFill>
              </a:rPr>
              <a:t>la gente no se entusiasmaba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6FCC42-AD52-4FD8-B244-0DA466096BAB}"/>
              </a:ext>
            </a:extLst>
          </p:cNvPr>
          <p:cNvSpPr txBox="1"/>
          <p:nvPr/>
        </p:nvSpPr>
        <p:spPr>
          <a:xfrm>
            <a:off x="63467" y="2683071"/>
            <a:ext cx="173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Pero no resolvía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1AE170A-54AF-4A29-A71D-4180DA4A8ED6}"/>
              </a:ext>
            </a:extLst>
          </p:cNvPr>
          <p:cNvSpPr txBox="1"/>
          <p:nvPr/>
        </p:nvSpPr>
        <p:spPr>
          <a:xfrm>
            <a:off x="6049222" y="2060922"/>
            <a:ext cx="1697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TECNICAS PARA </a:t>
            </a:r>
          </a:p>
          <a:p>
            <a:r>
              <a:rPr lang="es-AR" dirty="0"/>
              <a:t>HACER </a:t>
            </a:r>
          </a:p>
        </p:txBody>
      </p:sp>
      <p:pic>
        <p:nvPicPr>
          <p:cNvPr id="2051" name="Picture 3" descr="\\PCW7\Trabajo\Dropbox\Capacitaciones\CIITI19\imagenes\8 sin título_201911070632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7773" y="3390608"/>
            <a:ext cx="2182185" cy="370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PCW7\Trabajo\Dropbox\Capacitaciones\CIITI19\imagenes\10 sin título_2019110706365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5444">
            <a:off x="1303793" y="4160597"/>
            <a:ext cx="1393332" cy="236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PCW7\Trabajo\Dropbox\Capacitaciones\CIITI19\imagenes\11 sin título_2019110706405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8042" y="4313207"/>
            <a:ext cx="1293982" cy="219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26 Grupo"/>
          <p:cNvGrpSpPr/>
          <p:nvPr/>
        </p:nvGrpSpPr>
        <p:grpSpPr>
          <a:xfrm>
            <a:off x="4695997" y="4477028"/>
            <a:ext cx="3288374" cy="1872208"/>
            <a:chOff x="3906247" y="7098671"/>
            <a:chExt cx="3288374" cy="1872208"/>
          </a:xfrm>
        </p:grpSpPr>
        <p:sp>
          <p:nvSpPr>
            <p:cNvPr id="26" name="25 Rectángulo"/>
            <p:cNvSpPr/>
            <p:nvPr/>
          </p:nvSpPr>
          <p:spPr>
            <a:xfrm>
              <a:off x="4233792" y="7098671"/>
              <a:ext cx="2786480" cy="18722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2057" name="Picture 9" descr="\\PCW7\Trabajo\Dropbox\Capacitaciones\CIITI19\imagenes\8 sin título_20191107063340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19" b="7405"/>
            <a:stretch/>
          </p:blipFill>
          <p:spPr bwMode="auto">
            <a:xfrm rot="16200000">
              <a:off x="4699351" y="6451757"/>
              <a:ext cx="1702165" cy="3288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35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t="1076" r="62688" b="-1076"/>
          <a:stretch/>
        </p:blipFill>
        <p:spPr>
          <a:xfrm>
            <a:off x="166638" y="103885"/>
            <a:ext cx="720774" cy="1269165"/>
          </a:xfrm>
          <a:prstGeom prst="rect">
            <a:avLst/>
          </a:prstGeom>
        </p:spPr>
      </p:pic>
      <p:sp>
        <p:nvSpPr>
          <p:cNvPr id="28" name="AutoShape 11" descr="Resultado de imagen para design spr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08" y="5768481"/>
            <a:ext cx="1671656" cy="92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\\PCW7\Trabajo\Dropbox\Capacitaciones\CIITI19\imagenes\21 sin título_2019110707292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0482">
            <a:off x="3512810" y="5333658"/>
            <a:ext cx="994625" cy="16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\\PCW7\Trabajo\Dropbox\Capacitaciones\CIITI19\imagenes\20 sin título_20191107072820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5"/>
          <a:stretch/>
        </p:blipFill>
        <p:spPr bwMode="auto">
          <a:xfrm rot="16351623">
            <a:off x="2987671" y="1126427"/>
            <a:ext cx="500291" cy="168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\\PCW7\Trabajo\Dropbox\Capacitaciones\CIITI19\imagenes\18 sin título_2019110707242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1612">
            <a:off x="3775563" y="889784"/>
            <a:ext cx="2046919" cy="34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5" descr="\\PCW7\Trabajo\Dropbox\Capacitaciones\CIITI19\imagenes\20 sin título_20191107072820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4827"/>
          <a:stretch/>
        </p:blipFill>
        <p:spPr bwMode="auto">
          <a:xfrm rot="16351623">
            <a:off x="2305590" y="2770011"/>
            <a:ext cx="883894" cy="1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\\PCW7\Trabajo\Dropbox\Capacitaciones\CIITI19\imagenes\9 sin título_2019110706444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68797">
            <a:off x="7373691" y="4601759"/>
            <a:ext cx="1265727" cy="21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89DC786E-76F3-4E28-A155-5B941F47D6FD}"/>
              </a:ext>
            </a:extLst>
          </p:cNvPr>
          <p:cNvGrpSpPr/>
          <p:nvPr/>
        </p:nvGrpSpPr>
        <p:grpSpPr>
          <a:xfrm>
            <a:off x="7668335" y="3240592"/>
            <a:ext cx="1561825" cy="1997089"/>
            <a:chOff x="8436429" y="3052403"/>
            <a:chExt cx="1561825" cy="199708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CE00FB5-11BC-4DFF-B038-9B5E7412D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436429" y="3052403"/>
              <a:ext cx="1561825" cy="1997089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15407CAA-B359-45D9-9CC9-5628C4EA0D5A}"/>
                </a:ext>
              </a:extLst>
            </p:cNvPr>
            <p:cNvSpPr txBox="1"/>
            <p:nvPr/>
          </p:nvSpPr>
          <p:spPr>
            <a:xfrm>
              <a:off x="8658671" y="3677554"/>
              <a:ext cx="124192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s-AR" sz="1400" dirty="0"/>
                <a:t>Empatizar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s-AR" sz="1400" dirty="0"/>
                <a:t>Definir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s-AR" sz="1400" dirty="0"/>
                <a:t>Idear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s-AR" sz="1400" dirty="0"/>
                <a:t>Prototipar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s-AR" sz="1400" dirty="0"/>
                <a:t>Testear</a:t>
              </a:r>
            </a:p>
          </p:txBody>
        </p:sp>
      </p:grpSp>
      <p:pic>
        <p:nvPicPr>
          <p:cNvPr id="2055" name="Picture 7" descr="\\PCW7\Trabajo\Dropbox\Capacitaciones\CIITI19\imagenes\13 sin título_2019110706513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51465" y="1747291"/>
            <a:ext cx="1678220" cy="28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B30BBD9C-780C-4A2E-9456-785AEAD0F1F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27643" r="-2487" b="26057"/>
          <a:stretch/>
        </p:blipFill>
        <p:spPr>
          <a:xfrm>
            <a:off x="5988255" y="183347"/>
            <a:ext cx="2591576" cy="20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1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84" y="2741637"/>
            <a:ext cx="834031" cy="163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86" y="6309320"/>
            <a:ext cx="11557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B8EAB349-15F6-4013-87FD-B1401519619A}"/>
              </a:ext>
            </a:extLst>
          </p:cNvPr>
          <p:cNvSpPr txBox="1"/>
          <p:nvPr/>
        </p:nvSpPr>
        <p:spPr>
          <a:xfrm>
            <a:off x="899592" y="2513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No funciona como negocio 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B8EAB349-15F6-4013-87FD-B1401519619A}"/>
              </a:ext>
            </a:extLst>
          </p:cNvPr>
          <p:cNvSpPr txBox="1"/>
          <p:nvPr/>
        </p:nvSpPr>
        <p:spPr>
          <a:xfrm>
            <a:off x="899592" y="62242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Hay trabajo pero </a:t>
            </a:r>
          </a:p>
          <a:p>
            <a:r>
              <a:rPr lang="es-AR" dirty="0"/>
              <a:t>no se crece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id="{B8EAB349-15F6-4013-87FD-B1401519619A}"/>
              </a:ext>
            </a:extLst>
          </p:cNvPr>
          <p:cNvSpPr txBox="1"/>
          <p:nvPr/>
        </p:nvSpPr>
        <p:spPr>
          <a:xfrm>
            <a:off x="492449" y="213285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MARTIN ya emprendió antes y no funcionó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id="{B8EAB349-15F6-4013-87FD-B1401519619A}"/>
              </a:ext>
            </a:extLst>
          </p:cNvPr>
          <p:cNvSpPr txBox="1"/>
          <p:nvPr/>
        </p:nvSpPr>
        <p:spPr>
          <a:xfrm>
            <a:off x="260861" y="4500409"/>
            <a:ext cx="3800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¿A costa de qué?</a:t>
            </a:r>
          </a:p>
          <a:p>
            <a:pPr lvl="1"/>
            <a:r>
              <a:rPr lang="es-AR" sz="1600" dirty="0"/>
              <a:t>Perder tiempo, dinero, confianza…</a:t>
            </a: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B8EAB349-15F6-4013-87FD-B1401519619A}"/>
              </a:ext>
            </a:extLst>
          </p:cNvPr>
          <p:cNvSpPr txBox="1"/>
          <p:nvPr/>
        </p:nvSpPr>
        <p:spPr>
          <a:xfrm>
            <a:off x="242434" y="5190291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Hay gente a la que arrastramos con nuestro fracaso </a:t>
            </a:r>
            <a:r>
              <a:rPr lang="es-AR" sz="1600" dirty="0">
                <a:sym typeface="Wingdings" panose="05000000000000000000" pitchFamily="2" charset="2"/>
              </a:rPr>
              <a:t> ellos no tienen nada que aprender!</a:t>
            </a:r>
            <a:endParaRPr lang="es-AR" sz="1600" dirty="0"/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B8EAB349-15F6-4013-87FD-B1401519619A}"/>
              </a:ext>
            </a:extLst>
          </p:cNvPr>
          <p:cNvSpPr txBox="1"/>
          <p:nvPr/>
        </p:nvSpPr>
        <p:spPr>
          <a:xfrm>
            <a:off x="5600418" y="1004535"/>
            <a:ext cx="3501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2400" dirty="0">
                <a:solidFill>
                  <a:srgbClr val="C00000"/>
                </a:solidFill>
              </a:rPr>
              <a:t>Necesitan una forma de </a:t>
            </a:r>
            <a:r>
              <a:rPr lang="es-AR" sz="2400" b="1" dirty="0">
                <a:solidFill>
                  <a:srgbClr val="C00000"/>
                </a:solidFill>
              </a:rPr>
              <a:t>reducir el riesgo </a:t>
            </a:r>
            <a:r>
              <a:rPr lang="es-AR" sz="2400" dirty="0">
                <a:solidFill>
                  <a:srgbClr val="C00000"/>
                </a:solidFill>
              </a:rPr>
              <a:t>y </a:t>
            </a:r>
            <a:r>
              <a:rPr lang="es-AR" sz="2400" b="1" dirty="0">
                <a:solidFill>
                  <a:srgbClr val="C00000"/>
                </a:solidFill>
              </a:rPr>
              <a:t>ajustar el rumbo</a:t>
            </a:r>
            <a:r>
              <a:rPr lang="es-AR" sz="2400" dirty="0">
                <a:solidFill>
                  <a:srgbClr val="C00000"/>
                </a:solidFill>
              </a:rPr>
              <a:t> lo </a:t>
            </a:r>
            <a:r>
              <a:rPr lang="es-AR" sz="2400" b="1" dirty="0">
                <a:solidFill>
                  <a:srgbClr val="C00000"/>
                </a:solidFill>
              </a:rPr>
              <a:t>antes posible</a:t>
            </a:r>
          </a:p>
        </p:txBody>
      </p:sp>
      <p:sp>
        <p:nvSpPr>
          <p:cNvPr id="14" name="13 Llamada de nube"/>
          <p:cNvSpPr/>
          <p:nvPr/>
        </p:nvSpPr>
        <p:spPr>
          <a:xfrm>
            <a:off x="3537721" y="-60620"/>
            <a:ext cx="3389893" cy="1246345"/>
          </a:xfrm>
          <a:prstGeom prst="cloudCallout">
            <a:avLst>
              <a:gd name="adj1" fmla="val -19612"/>
              <a:gd name="adj2" fmla="val 19228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solidFill>
                  <a:srgbClr val="C00000"/>
                </a:solidFill>
              </a:rPr>
              <a:t>¿Estamos haciendo el producto correcto que comprará el Mercado?</a:t>
            </a:r>
          </a:p>
        </p:txBody>
      </p:sp>
      <p:sp>
        <p:nvSpPr>
          <p:cNvPr id="15" name="14 Llamada de nube"/>
          <p:cNvSpPr/>
          <p:nvPr/>
        </p:nvSpPr>
        <p:spPr>
          <a:xfrm>
            <a:off x="1981944" y="870235"/>
            <a:ext cx="3111555" cy="1014228"/>
          </a:xfrm>
          <a:prstGeom prst="cloudCallout">
            <a:avLst>
              <a:gd name="adj1" fmla="val 26686"/>
              <a:gd name="adj2" fmla="val 15209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solidFill>
                  <a:srgbClr val="C00000"/>
                </a:solidFill>
              </a:rPr>
              <a:t>¿Cómo gestionamos en negocio?</a:t>
            </a:r>
          </a:p>
        </p:txBody>
      </p:sp>
      <p:sp>
        <p:nvSpPr>
          <p:cNvPr id="16" name="15 Llamada de nube"/>
          <p:cNvSpPr/>
          <p:nvPr/>
        </p:nvSpPr>
        <p:spPr>
          <a:xfrm>
            <a:off x="2784875" y="1639855"/>
            <a:ext cx="3003881" cy="1014228"/>
          </a:xfrm>
          <a:prstGeom prst="cloudCallout">
            <a:avLst>
              <a:gd name="adj1" fmla="val 5437"/>
              <a:gd name="adj2" fmla="val 7787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solidFill>
                  <a:srgbClr val="C00000"/>
                </a:solidFill>
              </a:rPr>
              <a:t>¿Estamos en condiciones de hacer un Plan de Negocios?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2209460" y="5986154"/>
            <a:ext cx="2340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dirty="0"/>
              <a:t>Modelo de Negocios vs Plan de Negocios</a:t>
            </a:r>
          </a:p>
        </p:txBody>
      </p:sp>
      <p:pic>
        <p:nvPicPr>
          <p:cNvPr id="23" name="Picture 8" descr="\\PCW7\Trabajo\Dropbox\Capacitaciones\CIITI19\imagenes\16 sin título_2019110706575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1" r="15195" b="29316"/>
          <a:stretch/>
        </p:blipFill>
        <p:spPr bwMode="auto">
          <a:xfrm rot="16200000">
            <a:off x="4762593" y="5145833"/>
            <a:ext cx="1765780" cy="20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PCW7\Trabajo\Dropbox\Capacitaciones\CIITI19\imagenes\15 sin título_2019110706554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7109" y="3928201"/>
            <a:ext cx="1314162" cy="22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PCW7\Trabajo\Dropbox\Capacitaciones\CIITI19\imagenes\14 sin título_2019110706534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6" t="14275" r="13949" b="14935"/>
          <a:stretch/>
        </p:blipFill>
        <p:spPr bwMode="auto">
          <a:xfrm rot="16200000">
            <a:off x="5556962" y="3209264"/>
            <a:ext cx="584411" cy="163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18" y="3870393"/>
            <a:ext cx="2316406" cy="6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 descr="\\PCW7\Trabajo\Dropbox\Capacitaciones\CIITI19\imagenes\17 sin título_2019110707223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83213">
            <a:off x="7442600" y="3862385"/>
            <a:ext cx="1648965" cy="280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t="1076" r="62688" b="-1076"/>
          <a:stretch/>
        </p:blipFill>
        <p:spPr>
          <a:xfrm>
            <a:off x="166638" y="103885"/>
            <a:ext cx="720774" cy="1269165"/>
          </a:xfrm>
          <a:prstGeom prst="rect">
            <a:avLst/>
          </a:prstGeom>
        </p:spPr>
      </p:pic>
      <p:pic>
        <p:nvPicPr>
          <p:cNvPr id="3079" name="Picture 7" descr="\\PCW7\Trabajo\Dropbox\Capacitaciones\CIITI19\imagenes\19 sin título_20191107072632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10682" r="8668" b="19614"/>
          <a:stretch/>
        </p:blipFill>
        <p:spPr bwMode="auto">
          <a:xfrm rot="16200000">
            <a:off x="1000943" y="2291275"/>
            <a:ext cx="1837359" cy="278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PCW7\Trabajo\Dropbox\Capacitaciones\CIITI19\imagenes\7 sin título_20191107062817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5" b="33442"/>
          <a:stretch/>
        </p:blipFill>
        <p:spPr bwMode="auto">
          <a:xfrm>
            <a:off x="6103537" y="2044493"/>
            <a:ext cx="2351653" cy="20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3" grpId="0"/>
      <p:bldP spid="14" grpId="0" animBg="1"/>
      <p:bldP spid="15" grpId="0" animBg="1"/>
      <p:bldP spid="16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86" y="6309320"/>
            <a:ext cx="11557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PCW7\Trabajo\Dropbox\Capacitaciones\CIITI19\imagenes\7 sin título_201911070628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5" b="33442"/>
          <a:stretch/>
        </p:blipFill>
        <p:spPr bwMode="auto">
          <a:xfrm>
            <a:off x="4075166" y="701072"/>
            <a:ext cx="2351653" cy="20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23014" b="32199"/>
          <a:stretch/>
        </p:blipFill>
        <p:spPr bwMode="auto">
          <a:xfrm>
            <a:off x="5250993" y="3428855"/>
            <a:ext cx="2062566" cy="186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\\PCW7\Trabajo\Dropbox\Capacitaciones\CIITI19\imagenes\3 sin título_2019110705545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0165" r="31130" b="58114"/>
          <a:stretch/>
        </p:blipFill>
        <p:spPr bwMode="auto">
          <a:xfrm>
            <a:off x="4240907" y="3982280"/>
            <a:ext cx="1084065" cy="76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ACFCDFE-4135-44C2-9221-94584682A7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27643" r="-2487" b="26057"/>
          <a:stretch/>
        </p:blipFill>
        <p:spPr>
          <a:xfrm>
            <a:off x="1715027" y="3534277"/>
            <a:ext cx="2591576" cy="20398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6B6D91-F094-4EFC-AF92-E4209000376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8" t="4851" r="33169" b="12200"/>
          <a:stretch/>
        </p:blipFill>
        <p:spPr>
          <a:xfrm rot="16200000">
            <a:off x="4017255" y="-279413"/>
            <a:ext cx="1253510" cy="69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86" y="6309320"/>
            <a:ext cx="115570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\\PCW7\Trabajo\Dropbox\Capacitaciones\CIITI19\imagenes\24 sin título_201911070756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13885" y="4140825"/>
            <a:ext cx="2048493" cy="348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PCW7\Trabajo\Dropbox\Capacitaciones\CIITI19\imagenes\23 sin título_2019110707544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1"/>
          <a:stretch/>
        </p:blipFill>
        <p:spPr bwMode="auto">
          <a:xfrm rot="16200000">
            <a:off x="3744729" y="2066862"/>
            <a:ext cx="1504365" cy="438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PCW7\Trabajo\Dropbox\Capacitaciones\CIITI19\imagenes\22 sin título_2019110707535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6" t="8093" r="16136" b="27341"/>
          <a:stretch/>
        </p:blipFill>
        <p:spPr bwMode="auto">
          <a:xfrm rot="16200000">
            <a:off x="2959044" y="-961454"/>
            <a:ext cx="2794360" cy="55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47" y="5949280"/>
            <a:ext cx="469085" cy="43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48" y="5032120"/>
            <a:ext cx="431552" cy="44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548" y="5445224"/>
            <a:ext cx="427484" cy="47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90" y="5013176"/>
            <a:ext cx="444358" cy="46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651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</TotalTime>
  <Words>229</Words>
  <Application>Microsoft Office PowerPoint</Application>
  <PresentationFormat>Presentación en pantalla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Book Antiqua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quincho</dc:creator>
  <cp:lastModifiedBy>Victor Pezzetti</cp:lastModifiedBy>
  <cp:revision>45</cp:revision>
  <dcterms:created xsi:type="dcterms:W3CDTF">2019-11-04T22:54:16Z</dcterms:created>
  <dcterms:modified xsi:type="dcterms:W3CDTF">2019-11-07T13:37:00Z</dcterms:modified>
</cp:coreProperties>
</file>